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74" r:id="rId6"/>
    <p:sldId id="283" r:id="rId7"/>
    <p:sldId id="279" r:id="rId8"/>
    <p:sldId id="265" r:id="rId9"/>
    <p:sldId id="284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303823-6A9A-AA6F-3442-A87FECFFC9A4}" name="Bridget Heath" initials="BH" userId="S::bridget.heath@clevertogether.com::be7695aa-bce1-479a-b949-cee826d7a2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07A"/>
    <a:srgbClr val="FDC400"/>
    <a:srgbClr val="00B0B2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dget Heath" userId="be7695aa-bce1-479a-b949-cee826d7a2a1" providerId="ADAL" clId="{594FC96A-68EA-4968-9981-922F7421D8B3}"/>
    <pc:docChg chg="custSel delSld modSld">
      <pc:chgData name="Bridget Heath" userId="be7695aa-bce1-479a-b949-cee826d7a2a1" providerId="ADAL" clId="{594FC96A-68EA-4968-9981-922F7421D8B3}" dt="2022-07-20T16:23:35.046" v="251" actId="1076"/>
      <pc:docMkLst>
        <pc:docMk/>
      </pc:docMkLst>
      <pc:sldChg chg="modSp mod">
        <pc:chgData name="Bridget Heath" userId="be7695aa-bce1-479a-b949-cee826d7a2a1" providerId="ADAL" clId="{594FC96A-68EA-4968-9981-922F7421D8B3}" dt="2022-07-20T16:20:44.011" v="24" actId="1076"/>
        <pc:sldMkLst>
          <pc:docMk/>
          <pc:sldMk cId="2730724947" sldId="256"/>
        </pc:sldMkLst>
        <pc:spChg chg="mod">
          <ac:chgData name="Bridget Heath" userId="be7695aa-bce1-479a-b949-cee826d7a2a1" providerId="ADAL" clId="{594FC96A-68EA-4968-9981-922F7421D8B3}" dt="2022-07-20T16:20:44.011" v="24" actId="1076"/>
          <ac:spMkLst>
            <pc:docMk/>
            <pc:sldMk cId="2730724947" sldId="256"/>
            <ac:spMk id="3" creationId="{3B310297-BE7C-C412-FF84-7081B32C48BB}"/>
          </ac:spMkLst>
        </pc:spChg>
      </pc:sldChg>
      <pc:sldChg chg="del">
        <pc:chgData name="Bridget Heath" userId="be7695aa-bce1-479a-b949-cee826d7a2a1" providerId="ADAL" clId="{594FC96A-68EA-4968-9981-922F7421D8B3}" dt="2022-07-20T16:20:49.090" v="25" actId="47"/>
        <pc:sldMkLst>
          <pc:docMk/>
          <pc:sldMk cId="131631696" sldId="269"/>
        </pc:sldMkLst>
      </pc:sldChg>
      <pc:sldChg chg="del">
        <pc:chgData name="Bridget Heath" userId="be7695aa-bce1-479a-b949-cee826d7a2a1" providerId="ADAL" clId="{594FC96A-68EA-4968-9981-922F7421D8B3}" dt="2022-07-20T16:22:31.336" v="170" actId="47"/>
        <pc:sldMkLst>
          <pc:docMk/>
          <pc:sldMk cId="2662974532" sldId="272"/>
        </pc:sldMkLst>
      </pc:sldChg>
      <pc:sldChg chg="del">
        <pc:chgData name="Bridget Heath" userId="be7695aa-bce1-479a-b949-cee826d7a2a1" providerId="ADAL" clId="{594FC96A-68EA-4968-9981-922F7421D8B3}" dt="2022-07-20T16:22:26.224" v="166" actId="47"/>
        <pc:sldMkLst>
          <pc:docMk/>
          <pc:sldMk cId="1078270031" sldId="273"/>
        </pc:sldMkLst>
      </pc:sldChg>
      <pc:sldChg chg="modSp mod">
        <pc:chgData name="Bridget Heath" userId="be7695aa-bce1-479a-b949-cee826d7a2a1" providerId="ADAL" clId="{594FC96A-68EA-4968-9981-922F7421D8B3}" dt="2022-07-20T16:23:23.161" v="250" actId="20577"/>
        <pc:sldMkLst>
          <pc:docMk/>
          <pc:sldMk cId="3033936137" sldId="274"/>
        </pc:sldMkLst>
        <pc:spChg chg="mod">
          <ac:chgData name="Bridget Heath" userId="be7695aa-bce1-479a-b949-cee826d7a2a1" providerId="ADAL" clId="{594FC96A-68EA-4968-9981-922F7421D8B3}" dt="2022-07-20T16:23:23.161" v="250" actId="20577"/>
          <ac:spMkLst>
            <pc:docMk/>
            <pc:sldMk cId="3033936137" sldId="274"/>
            <ac:spMk id="3" creationId="{0C89F4D4-8795-CE93-DB8A-582F5377A2EC}"/>
          </ac:spMkLst>
        </pc:spChg>
      </pc:sldChg>
      <pc:sldChg chg="del">
        <pc:chgData name="Bridget Heath" userId="be7695aa-bce1-479a-b949-cee826d7a2a1" providerId="ADAL" clId="{594FC96A-68EA-4968-9981-922F7421D8B3}" dt="2022-07-20T16:22:28.144" v="168" actId="47"/>
        <pc:sldMkLst>
          <pc:docMk/>
          <pc:sldMk cId="2971078794" sldId="275"/>
        </pc:sldMkLst>
      </pc:sldChg>
      <pc:sldChg chg="del">
        <pc:chgData name="Bridget Heath" userId="be7695aa-bce1-479a-b949-cee826d7a2a1" providerId="ADAL" clId="{594FC96A-68EA-4968-9981-922F7421D8B3}" dt="2022-07-20T16:21:47.635" v="56" actId="47"/>
        <pc:sldMkLst>
          <pc:docMk/>
          <pc:sldMk cId="3945568785" sldId="276"/>
        </pc:sldMkLst>
      </pc:sldChg>
      <pc:sldChg chg="del">
        <pc:chgData name="Bridget Heath" userId="be7695aa-bce1-479a-b949-cee826d7a2a1" providerId="ADAL" clId="{594FC96A-68EA-4968-9981-922F7421D8B3}" dt="2022-07-20T16:22:28.772" v="169" actId="47"/>
        <pc:sldMkLst>
          <pc:docMk/>
          <pc:sldMk cId="3261209944" sldId="277"/>
        </pc:sldMkLst>
      </pc:sldChg>
      <pc:sldChg chg="del">
        <pc:chgData name="Bridget Heath" userId="be7695aa-bce1-479a-b949-cee826d7a2a1" providerId="ADAL" clId="{594FC96A-68EA-4968-9981-922F7421D8B3}" dt="2022-07-20T16:22:27.451" v="167" actId="47"/>
        <pc:sldMkLst>
          <pc:docMk/>
          <pc:sldMk cId="3928140689" sldId="278"/>
        </pc:sldMkLst>
      </pc:sldChg>
      <pc:sldChg chg="del">
        <pc:chgData name="Bridget Heath" userId="be7695aa-bce1-479a-b949-cee826d7a2a1" providerId="ADAL" clId="{594FC96A-68EA-4968-9981-922F7421D8B3}" dt="2022-07-20T16:22:36.630" v="171" actId="47"/>
        <pc:sldMkLst>
          <pc:docMk/>
          <pc:sldMk cId="1011754973" sldId="281"/>
        </pc:sldMkLst>
      </pc:sldChg>
      <pc:sldChg chg="del">
        <pc:chgData name="Bridget Heath" userId="be7695aa-bce1-479a-b949-cee826d7a2a1" providerId="ADAL" clId="{594FC96A-68EA-4968-9981-922F7421D8B3}" dt="2022-07-20T16:20:50.901" v="26" actId="47"/>
        <pc:sldMkLst>
          <pc:docMk/>
          <pc:sldMk cId="2942638567" sldId="282"/>
        </pc:sldMkLst>
      </pc:sldChg>
      <pc:sldChg chg="modSp mod">
        <pc:chgData name="Bridget Heath" userId="be7695aa-bce1-479a-b949-cee826d7a2a1" providerId="ADAL" clId="{594FC96A-68EA-4968-9981-922F7421D8B3}" dt="2022-07-20T16:23:35.046" v="251" actId="1076"/>
        <pc:sldMkLst>
          <pc:docMk/>
          <pc:sldMk cId="1975578309" sldId="283"/>
        </pc:sldMkLst>
        <pc:spChg chg="mod">
          <ac:chgData name="Bridget Heath" userId="be7695aa-bce1-479a-b949-cee826d7a2a1" providerId="ADAL" clId="{594FC96A-68EA-4968-9981-922F7421D8B3}" dt="2022-07-20T16:23:35.046" v="251" actId="1076"/>
          <ac:spMkLst>
            <pc:docMk/>
            <pc:sldMk cId="1975578309" sldId="283"/>
            <ac:spMk id="3" creationId="{0C89F4D4-8795-CE93-DB8A-582F5377A2EC}"/>
          </ac:spMkLst>
        </pc:spChg>
      </pc:sldChg>
      <pc:sldChg chg="modSp mod">
        <pc:chgData name="Bridget Heath" userId="be7695aa-bce1-479a-b949-cee826d7a2a1" providerId="ADAL" clId="{594FC96A-68EA-4968-9981-922F7421D8B3}" dt="2022-07-20T16:22:20.378" v="165" actId="20577"/>
        <pc:sldMkLst>
          <pc:docMk/>
          <pc:sldMk cId="770040570" sldId="284"/>
        </pc:sldMkLst>
        <pc:spChg chg="mod">
          <ac:chgData name="Bridget Heath" userId="be7695aa-bce1-479a-b949-cee826d7a2a1" providerId="ADAL" clId="{594FC96A-68EA-4968-9981-922F7421D8B3}" dt="2022-07-20T16:22:20.378" v="165" actId="20577"/>
          <ac:spMkLst>
            <pc:docMk/>
            <pc:sldMk cId="770040570" sldId="284"/>
            <ac:spMk id="3" creationId="{7A7E38FE-D0FE-7964-BEEA-50E0F10BFB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AD0C4-993A-461B-BA81-60EBCF4FFCFD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36DF5-264D-47CF-B3BC-9285455B7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3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36DF5-264D-47CF-B3BC-9285455B7A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8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the format of the Reflect and Connect sessions here – with approximate timings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36DF5-264D-47CF-B3BC-9285455B7AF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36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3D31-0310-5687-B924-AA0F8CFE9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37541-118F-B8A2-97F4-5C2ED570E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66C62-02A1-4EF7-B1B1-A17D4B31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C459-F44B-4E32-9B62-875C84A9E45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097C-38BD-C69E-D0AE-99720454A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5C9FA-21B7-39BB-2D28-80E23DC5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2C0-F5ED-4FC7-A32B-B866E848C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7306A-DEFB-0A24-1A71-7CFEDA9D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8B502-93FD-5284-1AEC-6D031B6F3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817A3-4F4E-9375-6B42-B07B2913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C459-F44B-4E32-9B62-875C84A9E45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968AB-37CB-99CF-7849-3BE615A5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EADE6-5579-6E6D-7C11-87A9D865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2C0-F5ED-4FC7-A32B-B866E848C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7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FA6A14-DA5F-B17D-26D2-B254CAC1F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BD16C-B719-375A-191D-9235CCFA7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AD9E6-43E0-DBC3-252E-55ACE8C2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C459-F44B-4E32-9B62-875C84A9E45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75460-6983-47D5-158D-C3BC07FC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93886-5097-55A3-7A89-E1DC2C29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2C0-F5ED-4FC7-A32B-B866E848C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7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61DF-7443-C61E-7DFA-7F81D48BF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B5CD-D34D-7F9D-2D9C-581D2D81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93" y="2493033"/>
            <a:ext cx="11438627" cy="3683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B4E51-8B1E-A74F-65E5-818A7C9A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C459-F44B-4E32-9B62-875C84A9E45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23CE5-526C-C588-D053-3621E8867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E60DB-A60F-2770-AAE8-F92D439F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2C0-F5ED-4FC7-A32B-B866E848CAC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738A50DB-91F5-E527-E63C-FAF469AE0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2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0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B9539-C5BD-C7A2-F354-52B6CBF5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661EE-0A10-41B9-DBE7-4819E0F99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C420C-1B99-C2A6-E9F6-11CB31F1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C459-F44B-4E32-9B62-875C84A9E45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5FF09-B16E-709B-E44E-0F20819D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FC46A-18A9-916A-D65F-5559E81F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2C0-F5ED-4FC7-A32B-B866E848C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6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6C4C1-683E-8394-759B-970BD160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7E1C4-ECEE-E7F7-0D3A-E756F780C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FD30D-DB06-BA93-D61B-DC857E92F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0FB45-496F-F217-3BCA-72D6990F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C459-F44B-4E32-9B62-875C84A9E45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ECF48-4AC1-C61A-C860-EC73925A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08486-78F7-CE0B-021A-8D38F138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2C0-F5ED-4FC7-A32B-B866E848C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9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56E1-0AEC-F811-588E-77E3196C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D6727-7844-7988-B306-64A9B9406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210D0-E910-C691-7DEB-DFCF21F19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A5CFC-306B-6C59-2316-C53DB892E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23BFE-2BC3-8EAF-3486-99E20C8AD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BB05E-8C25-34C7-D2BC-97517A27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C459-F44B-4E32-9B62-875C84A9E45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8FE36-939E-09CF-CB9A-9BFF0BC6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4A7F8-CC54-BD93-49C4-665BC002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2C0-F5ED-4FC7-A32B-B866E848C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0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B08E3-6BF4-B6A9-FCE3-63F28A04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74ABB-5886-91D4-5C2B-1AA5501F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C459-F44B-4E32-9B62-875C84A9E45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80756-C1EC-CB88-9EFB-77484799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38D6A-F744-A0C6-4F28-E653C025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2C0-F5ED-4FC7-A32B-B866E848C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54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A1B66-3204-550B-E5AD-31A8AE29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C459-F44B-4E32-9B62-875C84A9E45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F02582-DC2D-7CAE-3B6F-4E9AF9BC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EA5B7-61D7-78F8-56E9-A050E41C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2C0-F5ED-4FC7-A32B-B866E848C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04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3BFE-8D31-DDC6-DD84-FADB5DC6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369DB-72E8-CE23-3263-0BBB97644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149AF-F5D9-AE99-00CB-6F9D74BDB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0DF30-E6C7-716F-08AA-334D0267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C459-F44B-4E32-9B62-875C84A9E45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DD969-D7A8-84C5-360A-B1FF437F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91107-CB66-FA18-DA66-20756A21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2C0-F5ED-4FC7-A32B-B866E848C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26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FBDD1-5904-C680-23E5-30B0C597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F8A95-A4C6-7172-222A-1EA03374F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05D99-6AA7-7873-8E52-DFE99C15E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6BA48-263D-FBA9-8CA1-8350DE68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C459-F44B-4E32-9B62-875C84A9E45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F9AD5-D195-BA59-943C-4A2224D9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62CB9-1C4D-B1DF-66F3-F2F79D44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2C0-F5ED-4FC7-A32B-B866E848C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9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3F0D16-BF84-DC5E-7AFC-C5E27351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B8307-635F-4A58-34AC-A22DE28E1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CFFFE-3C81-2BFC-6D45-A39BF5870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6C459-F44B-4E32-9B62-875C84A9E45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6CBF6-3B7C-67AA-39BA-3F6E5165F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9E5F1-2AD0-72DB-FEAB-AB7B82F33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442C0-F5ED-4FC7-A32B-B866E848C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65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eedsth.clevertogether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8B77E73-8835-9982-AAE6-6082A5842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B310297-BE7C-C412-FF84-7081B32C4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3380" y="2775779"/>
            <a:ext cx="9144000" cy="1655762"/>
          </a:xfrm>
        </p:spPr>
        <p:txBody>
          <a:bodyPr>
            <a:normAutofit/>
          </a:bodyPr>
          <a:lstStyle/>
          <a:p>
            <a:pPr algn="l"/>
            <a:endParaRPr lang="en-GB" sz="4800" b="1" dirty="0">
              <a:latin typeface="+mj-lt"/>
            </a:endParaRPr>
          </a:p>
          <a:p>
            <a:pPr algn="l"/>
            <a:r>
              <a:rPr lang="en-GB" sz="4800" b="1" dirty="0">
                <a:solidFill>
                  <a:srgbClr val="BE007A"/>
                </a:solidFill>
                <a:latin typeface="+mj-lt"/>
              </a:rPr>
              <a:t>Meeting title here…</a:t>
            </a:r>
          </a:p>
        </p:txBody>
      </p:sp>
    </p:spTree>
    <p:extLst>
      <p:ext uri="{BB962C8B-B14F-4D97-AF65-F5344CB8AC3E}">
        <p14:creationId xmlns:p14="http://schemas.microsoft.com/office/powerpoint/2010/main" val="273072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9F4D4-8795-CE93-DB8A-582F5377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88" y="2534130"/>
            <a:ext cx="11438627" cy="3918041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dirty="0">
                <a:solidFill>
                  <a:srgbClr val="00B0B2"/>
                </a:solidFill>
              </a:rPr>
              <a:t>What is this all about?</a:t>
            </a:r>
          </a:p>
          <a:p>
            <a:pPr>
              <a:lnSpc>
                <a:spcPct val="110000"/>
              </a:lnSpc>
            </a:pPr>
            <a: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Summer, our whole organisation is focussed on ensuring The Leeds Way – the shared vision and values that we developed together in 2014 – continues to be the foundation for all we do and how we work. </a:t>
            </a:r>
          </a:p>
          <a:p>
            <a:pPr>
              <a:lnSpc>
                <a:spcPct val="110000"/>
              </a:lnSpc>
            </a:pPr>
            <a: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We’re facing challenging issues in our priority areas including elective recovery, finance and workforce.</a:t>
            </a:r>
          </a:p>
          <a:p>
            <a:pPr>
              <a:lnSpc>
                <a:spcPct val="110000"/>
              </a:lnSpc>
            </a:pPr>
            <a: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want to refresh what we stand for and what matters most for our patients, for each of us in our professional roles and as partners in a complex health and care system.</a:t>
            </a:r>
          </a:p>
          <a:p>
            <a:pPr>
              <a:lnSpc>
                <a:spcPct val="110000"/>
              </a:lnSpc>
            </a:pPr>
            <a: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will achieve this by bringing the collective wisdom of our people together to reflect on the things we know to be important to us all, with a refreshed sense of shared purpose and direction. </a:t>
            </a:r>
          </a:p>
          <a:p>
            <a:pPr>
              <a:lnSpc>
                <a:spcPct val="110000"/>
              </a:lnSpc>
            </a:pPr>
            <a: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will be opportunities for everyone, at every level, to connect with their colleagues and share ideas and discuss their views.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B8510-FA77-21BA-9C56-8C08DB001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114" y="6079066"/>
            <a:ext cx="1380086" cy="7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3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9F4D4-8795-CE93-DB8A-582F5377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58" y="2534129"/>
            <a:ext cx="11438627" cy="39180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B2"/>
                </a:solidFill>
              </a:rPr>
              <a:t>What is happening during this Summer of Connecting?</a:t>
            </a:r>
            <a:endParaRPr lang="en-US" dirty="0"/>
          </a:p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There are a host of opportunities for people to come together – in person and online – with colleagues to share ideas and discuss views this Summer: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lvl="1"/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Via the Big Conversation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– taking place online on 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Wayfinder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lvl="1"/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Reflect and Connect sessions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– led by Value Makers</a:t>
            </a:r>
          </a:p>
          <a:p>
            <a:pPr lvl="1"/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Team conversations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– during existing meetings</a:t>
            </a:r>
          </a:p>
          <a:p>
            <a:pPr lvl="1"/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Informal 1:1s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– with just one colleague or in small groups</a:t>
            </a:r>
          </a:p>
          <a:p>
            <a:pPr lvl="1"/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‘Ask the experts’ sessions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– panel discussions and Q&amp;A</a:t>
            </a:r>
          </a:p>
          <a:p>
            <a:pPr lvl="1"/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Big Conversation event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– where everyone is welcome to attend (run by Execs/NEDs/Value Makers)</a:t>
            </a:r>
          </a:p>
          <a:p>
            <a:pPr lvl="1"/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‘Connect with Execs’ drop-in sessions</a:t>
            </a:r>
          </a:p>
          <a:p>
            <a:pPr lvl="1"/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Tailor-made sessions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set up for people without regular online access</a:t>
            </a:r>
            <a:endParaRPr lang="en-GB" dirty="0">
              <a:solidFill>
                <a:srgbClr val="000000"/>
              </a:solidFill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8000" dirty="0">
              <a:solidFill>
                <a:srgbClr val="595959"/>
              </a:solidFill>
              <a:cs typeface="Calibri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B8510-FA77-21BA-9C56-8C08DB001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114" y="6079066"/>
            <a:ext cx="1380086" cy="7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7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9F4D4-8795-CE93-DB8A-582F5377A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B2"/>
                </a:solidFill>
              </a:rPr>
              <a:t>About the Big Conversation</a:t>
            </a:r>
          </a:p>
          <a:p>
            <a:pPr fontAlgn="base"/>
            <a:r>
              <a:rPr lang="en-GB" sz="1800" dirty="0"/>
              <a:t>It’s a Trust-wide online conversation for everyone working at LTHT – so everyone can make their voice heard.</a:t>
            </a:r>
          </a:p>
          <a:p>
            <a:r>
              <a:rPr lang="en-GB" sz="1800" dirty="0"/>
              <a:t>We’re asking everyone to spend some time this Summer thinking about at the </a:t>
            </a:r>
            <a:r>
              <a:rPr lang="en-GB" sz="1800" dirty="0">
                <a:solidFill>
                  <a:srgbClr val="BE007A"/>
                </a:solidFill>
              </a:rPr>
              <a:t>vision, values and behaviours </a:t>
            </a:r>
            <a:r>
              <a:rPr lang="en-GB" sz="1800" dirty="0"/>
              <a:t>that make up </a:t>
            </a:r>
            <a:r>
              <a:rPr lang="en-GB" sz="1800" dirty="0">
                <a:solidFill>
                  <a:srgbClr val="BE007A"/>
                </a:solidFill>
              </a:rPr>
              <a:t>The Leeds Way </a:t>
            </a:r>
            <a:r>
              <a:rPr lang="en-GB" sz="1800" dirty="0"/>
              <a:t>and challenge how we can improve or adapt what it is we do to make our Trust a better place to work to enhance our working lives and the experiences of our patients.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B0B2"/>
                </a:solidFill>
              </a:rPr>
              <a:t>The Big Conversation is:</a:t>
            </a:r>
            <a:endParaRPr lang="en-GB" sz="1800" dirty="0">
              <a:solidFill>
                <a:srgbClr val="00B0B2"/>
              </a:solidFill>
              <a:cs typeface="Calibri"/>
            </a:endParaRPr>
          </a:p>
          <a:p>
            <a:r>
              <a:rPr lang="en-GB" sz="1800" dirty="0"/>
              <a:t>A safe place where you can share your experiences, views and ideas as well as read, comment and vote on the ideas of others. </a:t>
            </a:r>
          </a:p>
          <a:p>
            <a:pPr algn="l" fontAlgn="base" latinLnBrk="0"/>
            <a:r>
              <a:rPr lang="en-GB" sz="1800" dirty="0"/>
              <a:t>Anonymous – your name will not be attached to anything you share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GB" sz="1800" dirty="0"/>
              <a:t>Independently analysed by our partners Clever Together</a:t>
            </a:r>
          </a:p>
          <a:p>
            <a:pPr algn="just" fontAlgn="base"/>
            <a:r>
              <a:rPr lang="en-GB" sz="1800" dirty="0"/>
              <a:t>Open 24/7 for 6 weeks until 19 August so you can join at a time that suits you, from wherever you are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GB" sz="1800" dirty="0"/>
              <a:t>Accessible from any smart device – a PC, tablet or smartphone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B8510-FA77-21BA-9C56-8C08DB001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265" y="5968243"/>
            <a:ext cx="1380086" cy="7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5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4755FE-08A3-24A9-9236-DD6E84E78DD7}"/>
              </a:ext>
            </a:extLst>
          </p:cNvPr>
          <p:cNvSpPr txBox="1"/>
          <p:nvPr/>
        </p:nvSpPr>
        <p:spPr>
          <a:xfrm>
            <a:off x="514349" y="438478"/>
            <a:ext cx="108166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B0B2"/>
                </a:solidFill>
              </a:rPr>
              <a:t>The Big Conversation on </a:t>
            </a:r>
            <a:r>
              <a:rPr lang="en-GB" sz="2800" dirty="0" err="1">
                <a:solidFill>
                  <a:srgbClr val="00B0B2"/>
                </a:solidFill>
              </a:rPr>
              <a:t>Wayfinder</a:t>
            </a:r>
            <a:r>
              <a:rPr lang="en-GB" sz="2800">
                <a:solidFill>
                  <a:srgbClr val="00B0B2"/>
                </a:solidFill>
              </a:rPr>
              <a:t> - </a:t>
            </a:r>
            <a:r>
              <a:rPr lang="en-GB" sz="2800">
                <a:solidFill>
                  <a:srgbClr val="00B0B2"/>
                </a:solidFill>
                <a:hlinkClick r:id="rId2"/>
              </a:rPr>
              <a:t>https://leedsth.clevertogether.com</a:t>
            </a:r>
            <a:endParaRPr lang="en-GB" sz="2800">
              <a:solidFill>
                <a:srgbClr val="00B0B2"/>
              </a:solidFill>
            </a:endParaRPr>
          </a:p>
          <a:p>
            <a:r>
              <a:rPr lang="en-GB" sz="2800">
                <a:solidFill>
                  <a:srgbClr val="00B0B2"/>
                </a:solidFill>
              </a:rPr>
              <a:t> </a:t>
            </a:r>
            <a:endParaRPr lang="en-GB" sz="2800" dirty="0">
              <a:solidFill>
                <a:srgbClr val="00B0B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F496E-320E-F0EB-43D6-CEAB02742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1234" y="5803857"/>
            <a:ext cx="1380086" cy="746209"/>
          </a:xfrm>
          <a:prstGeom prst="rect">
            <a:avLst/>
          </a:prstGeom>
        </p:spPr>
      </p:pic>
      <p:pic>
        <p:nvPicPr>
          <p:cNvPr id="9" name="Picture 2" descr="A flat screen television&#10;&#10;Description generated with very high confidence">
            <a:extLst>
              <a:ext uri="{FF2B5EF4-FFF2-40B4-BE49-F238E27FC236}">
                <a16:creationId xmlns:a16="http://schemas.microsoft.com/office/drawing/2014/main" id="{999BA938-0D1B-8816-ED77-C7B21B579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9" y="1248637"/>
            <a:ext cx="9759132" cy="5428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09DDCA-721D-D94F-22B9-1CFA75683D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" t="-1" r="922" b="840"/>
          <a:stretch/>
        </p:blipFill>
        <p:spPr>
          <a:xfrm>
            <a:off x="1935613" y="1725104"/>
            <a:ext cx="6890740" cy="418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7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E38FE-D0FE-7964-BEEA-50E0F10BF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5000"/>
              </a:lnSpc>
              <a:spcAft>
                <a:spcPts val="800"/>
              </a:spcAft>
              <a:buNone/>
            </a:pPr>
            <a:r>
              <a:rPr lang="en-GB" dirty="0">
                <a:solidFill>
                  <a:srgbClr val="00B0B2"/>
                </a:solidFill>
              </a:rPr>
              <a:t>The three big questions everyone is discussing…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Reflect on The Leeds Way</a:t>
            </a:r>
            <a:b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does The Leeds Way mean to you and why is it important?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Connect to The Leeds Way</a:t>
            </a:r>
            <a:b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behaviours should we expect from everyone when we live and work in The Leeds Way? </a:t>
            </a:r>
            <a:b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behaviours would you like to see more of from yourself and others? 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Commit to The Leeds Way</a:t>
            </a:r>
            <a:b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can we better live and work in The Leeds Way? </a:t>
            </a:r>
            <a:b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do we need to do to ensure our values are meaningful and practical? 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57B8C0-2BBA-CACA-74C4-E81BDA4B2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1234" y="5803857"/>
            <a:ext cx="1380086" cy="7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4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5F49A-6C00-E359-2D66-6B844679B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93" y="2395379"/>
            <a:ext cx="9803115" cy="4520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B2"/>
                </a:solidFill>
              </a:rPr>
              <a:t>What people are telling us so far</a:t>
            </a:r>
            <a:endParaRPr lang="en-GB" dirty="0">
              <a:solidFill>
                <a:srgbClr val="00B0B2"/>
              </a:solidFill>
              <a:cs typeface="Calibri"/>
            </a:endParaRP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400" dirty="0"/>
              <a:t>The Leeds Way is…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i="1" dirty="0"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15898-6BD9-E6A2-7B56-ADC2FCCA3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234" y="5803857"/>
            <a:ext cx="1380086" cy="7462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AF0E881-C97B-E656-C932-EB30801BE2A4}"/>
              </a:ext>
            </a:extLst>
          </p:cNvPr>
          <p:cNvGrpSpPr/>
          <p:nvPr/>
        </p:nvGrpSpPr>
        <p:grpSpPr>
          <a:xfrm>
            <a:off x="8899712" y="3817438"/>
            <a:ext cx="3173506" cy="1030941"/>
            <a:chOff x="8686800" y="2394291"/>
            <a:chExt cx="3173506" cy="10309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2C4016-93C4-35FB-FFDA-6F2F4FEAE5C0}"/>
                </a:ext>
              </a:extLst>
            </p:cNvPr>
            <p:cNvSpPr txBox="1"/>
            <p:nvPr/>
          </p:nvSpPr>
          <p:spPr>
            <a:xfrm>
              <a:off x="9117106" y="2696135"/>
              <a:ext cx="274320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i="1" dirty="0">
                  <a:ea typeface="+mn-lt"/>
                  <a:cs typeface="+mn-lt"/>
                </a:rPr>
                <a:t>“A collective identity”</a:t>
              </a:r>
              <a:endParaRPr lang="en-GB" dirty="0">
                <a:ea typeface="+mn-lt"/>
                <a:cs typeface="+mn-lt"/>
              </a:endParaRPr>
            </a:p>
            <a:p>
              <a:pPr algn="l"/>
              <a:endParaRPr lang="en-GB" dirty="0">
                <a:cs typeface="Calibri"/>
              </a:endParaRPr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28500E41-A26B-4702-E604-F2B28A87D767}"/>
                </a:ext>
              </a:extLst>
            </p:cNvPr>
            <p:cNvSpPr/>
            <p:nvPr/>
          </p:nvSpPr>
          <p:spPr>
            <a:xfrm>
              <a:off x="8686800" y="2394291"/>
              <a:ext cx="2969558" cy="1030941"/>
            </a:xfrm>
            <a:prstGeom prst="wedgeRoundRectCallout">
              <a:avLst/>
            </a:prstGeom>
            <a:noFill/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1DF204-176D-E54E-0879-AF8B9515B2CA}"/>
              </a:ext>
            </a:extLst>
          </p:cNvPr>
          <p:cNvGrpSpPr/>
          <p:nvPr/>
        </p:nvGrpSpPr>
        <p:grpSpPr>
          <a:xfrm>
            <a:off x="6927475" y="5285408"/>
            <a:ext cx="2969558" cy="1030941"/>
            <a:chOff x="6591299" y="5520732"/>
            <a:chExt cx="2969558" cy="103094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14F671-DE02-4DD5-7222-ED4257378453}"/>
                </a:ext>
              </a:extLst>
            </p:cNvPr>
            <p:cNvSpPr txBox="1"/>
            <p:nvPr/>
          </p:nvSpPr>
          <p:spPr>
            <a:xfrm>
              <a:off x="6699437" y="5836583"/>
              <a:ext cx="274320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i="1" dirty="0">
                  <a:ea typeface="+mn-lt"/>
                  <a:cs typeface="+mn-lt"/>
                </a:rPr>
                <a:t>“Not a reflection of reality”</a:t>
              </a:r>
              <a:endParaRPr lang="en-GB" dirty="0">
                <a:ea typeface="+mn-lt"/>
                <a:cs typeface="+mn-lt"/>
              </a:endParaRPr>
            </a:p>
            <a:p>
              <a:pPr algn="ctr"/>
              <a:endParaRPr lang="en-GB" dirty="0">
                <a:cs typeface="Calibri"/>
              </a:endParaRPr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B48DFCD6-541E-3CAE-FBA9-C635AB7EBAE6}"/>
                </a:ext>
              </a:extLst>
            </p:cNvPr>
            <p:cNvSpPr/>
            <p:nvPr/>
          </p:nvSpPr>
          <p:spPr>
            <a:xfrm>
              <a:off x="6591299" y="5520732"/>
              <a:ext cx="2969558" cy="1030941"/>
            </a:xfrm>
            <a:prstGeom prst="wedgeRoundRectCallout">
              <a:avLst/>
            </a:prstGeom>
            <a:noFill/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75E923-852B-07E8-EBAB-D5DDF30E7D4F}"/>
              </a:ext>
            </a:extLst>
          </p:cNvPr>
          <p:cNvGrpSpPr/>
          <p:nvPr/>
        </p:nvGrpSpPr>
        <p:grpSpPr>
          <a:xfrm>
            <a:off x="2770093" y="5240585"/>
            <a:ext cx="2969558" cy="1129925"/>
            <a:chOff x="2355475" y="5319026"/>
            <a:chExt cx="2969558" cy="11299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4F479E-B79B-E2CB-F942-8766DEDE647D}"/>
                </a:ext>
              </a:extLst>
            </p:cNvPr>
            <p:cNvSpPr txBox="1"/>
            <p:nvPr/>
          </p:nvSpPr>
          <p:spPr>
            <a:xfrm>
              <a:off x="2466414" y="5525621"/>
              <a:ext cx="2743200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i="1" dirty="0">
                  <a:ea typeface="+mn-lt"/>
                  <a:cs typeface="+mn-lt"/>
                </a:rPr>
                <a:t>“The right thing to do morally and ethically”</a:t>
              </a:r>
              <a:endParaRPr lang="en-GB" dirty="0">
                <a:ea typeface="+mn-lt"/>
                <a:cs typeface="+mn-lt"/>
              </a:endParaRPr>
            </a:p>
            <a:p>
              <a:pPr algn="ctr"/>
              <a:endParaRPr lang="en-GB" dirty="0">
                <a:cs typeface="Calibri"/>
              </a:endParaRPr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85ABA1C2-F86C-9C19-912A-8FD67D6F1949}"/>
                </a:ext>
              </a:extLst>
            </p:cNvPr>
            <p:cNvSpPr/>
            <p:nvPr/>
          </p:nvSpPr>
          <p:spPr>
            <a:xfrm>
              <a:off x="2355475" y="5319026"/>
              <a:ext cx="2969558" cy="1030941"/>
            </a:xfrm>
            <a:prstGeom prst="wedgeRoundRectCallout">
              <a:avLst/>
            </a:prstGeom>
            <a:noFill/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390050-F76C-B1D1-A851-62B134CCE663}"/>
              </a:ext>
            </a:extLst>
          </p:cNvPr>
          <p:cNvGrpSpPr/>
          <p:nvPr/>
        </p:nvGrpSpPr>
        <p:grpSpPr>
          <a:xfrm>
            <a:off x="898710" y="3817436"/>
            <a:ext cx="2969558" cy="1030941"/>
            <a:chOff x="5470710" y="2909760"/>
            <a:chExt cx="2969558" cy="10309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092050-C2AB-676D-BC8B-0FC5CA33BBD9}"/>
                </a:ext>
              </a:extLst>
            </p:cNvPr>
            <p:cNvSpPr txBox="1"/>
            <p:nvPr/>
          </p:nvSpPr>
          <p:spPr>
            <a:xfrm>
              <a:off x="5584451" y="3242422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i="1" dirty="0">
                  <a:ea typeface="+mn-lt"/>
                  <a:cs typeface="+mn-lt"/>
                </a:rPr>
                <a:t>“Our flag for others to join</a:t>
              </a:r>
              <a:r>
                <a:rPr lang="en-GB" i="1" dirty="0"/>
                <a:t>”</a:t>
              </a:r>
              <a:endParaRPr lang="en-US" dirty="0"/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92C898FD-81F4-D001-8D22-A8B4E90566CA}"/>
                </a:ext>
              </a:extLst>
            </p:cNvPr>
            <p:cNvSpPr/>
            <p:nvPr/>
          </p:nvSpPr>
          <p:spPr>
            <a:xfrm>
              <a:off x="5470710" y="2909760"/>
              <a:ext cx="2969558" cy="1030941"/>
            </a:xfrm>
            <a:prstGeom prst="wedgeRoundRectCallout">
              <a:avLst/>
            </a:prstGeom>
            <a:noFill/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62CEE5-86E0-C7D0-4E7A-8E22DB317648}"/>
              </a:ext>
            </a:extLst>
          </p:cNvPr>
          <p:cNvGrpSpPr/>
          <p:nvPr/>
        </p:nvGrpSpPr>
        <p:grpSpPr>
          <a:xfrm>
            <a:off x="4888004" y="3817436"/>
            <a:ext cx="2969558" cy="1132728"/>
            <a:chOff x="5470710" y="4288083"/>
            <a:chExt cx="2969558" cy="11327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CD874E-A083-8B1D-CD82-9FAA627BAEDA}"/>
                </a:ext>
              </a:extLst>
            </p:cNvPr>
            <p:cNvSpPr txBox="1"/>
            <p:nvPr/>
          </p:nvSpPr>
          <p:spPr>
            <a:xfrm>
              <a:off x="5640481" y="4497481"/>
              <a:ext cx="2743200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i="1" dirty="0">
                  <a:ea typeface="+mn-lt"/>
                  <a:cs typeface="+mn-lt"/>
                </a:rPr>
                <a:t>“An admirable concept but are we living by them”</a:t>
              </a:r>
              <a:endParaRPr lang="en-GB" dirty="0">
                <a:ea typeface="+mn-lt"/>
                <a:cs typeface="+mn-lt"/>
              </a:endParaRPr>
            </a:p>
            <a:p>
              <a:pPr algn="ctr"/>
              <a:endParaRPr lang="en-GB" dirty="0">
                <a:cs typeface="Calibri"/>
              </a:endParaRPr>
            </a:p>
          </p:txBody>
        </p:sp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7CB54CF-DF28-3240-49E4-0E1D7EAA703B}"/>
                </a:ext>
              </a:extLst>
            </p:cNvPr>
            <p:cNvSpPr/>
            <p:nvPr/>
          </p:nvSpPr>
          <p:spPr>
            <a:xfrm>
              <a:off x="5470710" y="4288083"/>
              <a:ext cx="2969558" cy="1030941"/>
            </a:xfrm>
            <a:prstGeom prst="wedgeRoundRectCallout">
              <a:avLst/>
            </a:prstGeom>
            <a:noFill/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3629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f8b393-ac83-4c1b-9b82-fcd2eeefbd68" xsi:nil="true"/>
    <lcf76f155ced4ddcb4097134ff3c332f xmlns="4a3f314a-fd67-4877-bb38-5bcad2045c2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35E998BF89C24293497378239C7314" ma:contentTypeVersion="16" ma:contentTypeDescription="Create a new document." ma:contentTypeScope="" ma:versionID="c480fa95ae8d46409f0d447e7d3012df">
  <xsd:schema xmlns:xsd="http://www.w3.org/2001/XMLSchema" xmlns:xs="http://www.w3.org/2001/XMLSchema" xmlns:p="http://schemas.microsoft.com/office/2006/metadata/properties" xmlns:ns2="4a3f314a-fd67-4877-bb38-5bcad2045c2a" xmlns:ns3="6cf8b393-ac83-4c1b-9b82-fcd2eeefbd68" targetNamespace="http://schemas.microsoft.com/office/2006/metadata/properties" ma:root="true" ma:fieldsID="7245d65c4e1563a862ddbf34d63caf8a" ns2:_="" ns3:_="">
    <xsd:import namespace="4a3f314a-fd67-4877-bb38-5bcad2045c2a"/>
    <xsd:import namespace="6cf8b393-ac83-4c1b-9b82-fcd2eeefbd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f314a-fd67-4877-bb38-5bcad2045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dfe93f3-8a49-443f-ad6c-333b98c857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8b393-ac83-4c1b-9b82-fcd2eeefbd6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585222-40ff-4307-aa67-9b4bcaab7b13}" ma:internalName="TaxCatchAll" ma:showField="CatchAllData" ma:web="6cf8b393-ac83-4c1b-9b82-fcd2eeefbd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0E2A0F-7282-4F0D-99BD-B94528477A13}">
  <ds:schemaRefs>
    <ds:schemaRef ds:uri="4a3f314a-fd67-4877-bb38-5bcad2045c2a"/>
    <ds:schemaRef ds:uri="6cf8b393-ac83-4c1b-9b82-fcd2eeefbd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6199DA-ACD9-4DC3-9D58-9C995271A1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10DD3-CD0E-4AA4-984B-37E0CC861C4E}">
  <ds:schemaRefs>
    <ds:schemaRef ds:uri="4a3f314a-fd67-4877-bb38-5bcad2045c2a"/>
    <ds:schemaRef ds:uri="6cf8b393-ac83-4c1b-9b82-fcd2eeefbd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637</Words>
  <Application>Microsoft Office PowerPoint</Application>
  <PresentationFormat>Widescreen</PresentationFormat>
  <Paragraphs>49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Heath</dc:creator>
  <cp:lastModifiedBy>Bridget Heath</cp:lastModifiedBy>
  <cp:revision>57</cp:revision>
  <dcterms:created xsi:type="dcterms:W3CDTF">2022-06-22T12:36:45Z</dcterms:created>
  <dcterms:modified xsi:type="dcterms:W3CDTF">2022-07-20T16:23:35Z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0x0101005335E998BF89C24293497378239C7314</vt:lpwstr>
  </property>
  <property fmtid="{D5CDD505-2E9C-101B-9397-08002B2CF9AE}" pid="3" name="MediaServiceImageTags">
    <vt:lpwstr/>
  </property>
</Properties>
</file>